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AD9851-8430-4357-B87A-F3676EDFF7E4}" type="datetimeFigureOut">
              <a:rPr lang="en-US" smtClean="0"/>
              <a:t>11/25/2020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1FFD3F-25B4-457D-8696-E7BCA0C92EB6}" type="slidenum">
              <a:rPr lang="en-US" smtClean="0"/>
              <a:t>‹#›</a:t>
            </a:fld>
            <a:endParaRPr lang="en-US"/>
          </a:p>
        </p:txBody>
      </p:sp>
    </p:spTree>
    <p:extLst>
      <p:ext uri="{BB962C8B-B14F-4D97-AF65-F5344CB8AC3E}">
        <p14:creationId xmlns:p14="http://schemas.microsoft.com/office/powerpoint/2010/main" val="1421146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November 2019, Texans went to a poll to amend the state constitution under various propositions. The election proposed 10 constitutional amendments and voters were asked to approve or reject (for or against) each of the propositions number as </a:t>
            </a:r>
            <a:r>
              <a:rPr lang="en-US" sz="1200" i="1" kern="1200" dirty="0" smtClean="0">
                <a:solidFill>
                  <a:schemeClr val="tx1"/>
                </a:solidFill>
                <a:effectLst/>
                <a:latin typeface="+mn-lt"/>
                <a:ea typeface="+mn-ea"/>
                <a:cs typeface="+mn-cs"/>
              </a:rPr>
              <a:t>Proposition 1….Proposition 10</a:t>
            </a:r>
            <a:r>
              <a:rPr lang="en-US" sz="1200" kern="1200" dirty="0" smtClean="0">
                <a:solidFill>
                  <a:schemeClr val="tx1"/>
                </a:solidFill>
                <a:effectLst/>
                <a:latin typeface="+mn-lt"/>
                <a:ea typeface="+mn-ea"/>
                <a:cs typeface="+mn-cs"/>
              </a:rPr>
              <a:t>. For this essay, the focus is on </a:t>
            </a:r>
            <a:r>
              <a:rPr lang="en-US" sz="1200" i="1" kern="1200" dirty="0" smtClean="0">
                <a:solidFill>
                  <a:schemeClr val="tx1"/>
                </a:solidFill>
                <a:effectLst/>
                <a:latin typeface="+mn-lt"/>
                <a:ea typeface="+mn-ea"/>
                <a:cs typeface="+mn-cs"/>
              </a:rPr>
              <a:t>Proposition no. 1</a:t>
            </a:r>
            <a:r>
              <a:rPr lang="en-US" sz="1200" kern="1200" dirty="0" smtClean="0">
                <a:solidFill>
                  <a:schemeClr val="tx1"/>
                </a:solidFill>
                <a:effectLst/>
                <a:latin typeface="+mn-lt"/>
                <a:ea typeface="+mn-ea"/>
                <a:cs typeface="+mn-cs"/>
              </a:rPr>
              <a:t> (HJR 72)[564520761, R]. This proposition proposed that the constitution be amended to allow an elected municipal judge to serve as a municipal judge in more than one municipality during his or her tenure (NBC, 2019). </a:t>
            </a:r>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2</a:t>
            </a:fld>
            <a:endParaRPr lang="en-US"/>
          </a:p>
        </p:txBody>
      </p:sp>
    </p:spTree>
    <p:extLst>
      <p:ext uri="{BB962C8B-B14F-4D97-AF65-F5344CB8AC3E}">
        <p14:creationId xmlns:p14="http://schemas.microsoft.com/office/powerpoint/2010/main" val="85089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the people went to the ballot, out of 10 proposals that were brought up in the constitutional amendment propositions, nine of them were passed with one (Proposition 1) being defeated. The election results showed that the vote against the proposition won by 1, 298, 866 votes, which represented 65.44% of the total votes casted that day (</a:t>
            </a:r>
            <a:r>
              <a:rPr lang="en-US" sz="1200" kern="1200" dirty="0" err="1" smtClean="0">
                <a:solidFill>
                  <a:schemeClr val="tx1"/>
                </a:solidFill>
                <a:effectLst/>
                <a:latin typeface="+mn-lt"/>
                <a:ea typeface="+mn-ea"/>
                <a:cs typeface="+mn-cs"/>
              </a:rPr>
              <a:t>Ballotpedia</a:t>
            </a:r>
            <a:r>
              <a:rPr lang="en-US" sz="1200" kern="1200" dirty="0" smtClean="0">
                <a:solidFill>
                  <a:schemeClr val="tx1"/>
                </a:solidFill>
                <a:effectLst/>
                <a:latin typeface="+mn-lt"/>
                <a:ea typeface="+mn-ea"/>
                <a:cs typeface="+mn-cs"/>
              </a:rPr>
              <a:t>, 2019). The “no” vote meant that the voters opposed the amendment, which would allow an elected municipal judge to hold more than one office at the same time (</a:t>
            </a:r>
            <a:r>
              <a:rPr lang="en-US" sz="1200" kern="1200" dirty="0" err="1" smtClean="0">
                <a:solidFill>
                  <a:schemeClr val="tx1"/>
                </a:solidFill>
                <a:effectLst/>
                <a:latin typeface="+mn-lt"/>
                <a:ea typeface="+mn-ea"/>
                <a:cs typeface="+mn-cs"/>
              </a:rPr>
              <a:t>Ballotpedia</a:t>
            </a:r>
            <a:r>
              <a:rPr lang="en-US" sz="1200" kern="1200" dirty="0" smtClean="0">
                <a:solidFill>
                  <a:schemeClr val="tx1"/>
                </a:solidFill>
                <a:effectLst/>
                <a:latin typeface="+mn-lt"/>
                <a:ea typeface="+mn-ea"/>
                <a:cs typeface="+mn-cs"/>
              </a:rPr>
              <a:t>, 2019). As the election results came out the “yes” votes was 685, 827, which represented 34.56% of the total votes cast (</a:t>
            </a:r>
            <a:r>
              <a:rPr lang="en-US" sz="1200" kern="1200" dirty="0" err="1" smtClean="0">
                <a:solidFill>
                  <a:schemeClr val="tx1"/>
                </a:solidFill>
                <a:effectLst/>
                <a:latin typeface="+mn-lt"/>
                <a:ea typeface="+mn-ea"/>
                <a:cs typeface="+mn-cs"/>
              </a:rPr>
              <a:t>Ballotpedia</a:t>
            </a:r>
            <a:r>
              <a:rPr lang="en-US" sz="1200" kern="1200" dirty="0" smtClean="0">
                <a:solidFill>
                  <a:schemeClr val="tx1"/>
                </a:solidFill>
                <a:effectLst/>
                <a:latin typeface="+mn-lt"/>
                <a:ea typeface="+mn-ea"/>
                <a:cs typeface="+mn-cs"/>
              </a:rPr>
              <a:t>, 2019). </a:t>
            </a:r>
          </a:p>
          <a:p>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3</a:t>
            </a:fld>
            <a:endParaRPr lang="en-US"/>
          </a:p>
        </p:txBody>
      </p:sp>
    </p:spTree>
    <p:extLst>
      <p:ext uri="{BB962C8B-B14F-4D97-AF65-F5344CB8AC3E}">
        <p14:creationId xmlns:p14="http://schemas.microsoft.com/office/powerpoint/2010/main" val="2756560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pros of this proposition is that it would have allowed both elected and appointed municipal judges to hold more than one office at the same time. Further, the amendment would make it easier for smaller municipalities in Texas to get more qualified judges by allowing judges to hold more than one position at a time.</a:t>
            </a:r>
          </a:p>
          <a:p>
            <a:r>
              <a:rPr lang="en-US" sz="1200" kern="1200" dirty="0" smtClean="0">
                <a:solidFill>
                  <a:schemeClr val="tx1"/>
                </a:solidFill>
                <a:effectLst/>
                <a:latin typeface="+mn-lt"/>
                <a:ea typeface="+mn-ea"/>
                <a:cs typeface="+mn-cs"/>
              </a:rPr>
              <a:t>The cons of the proposition was that the amendment was unnecessary as the law already exist that permits one to be appointed as a municipal judge in different municipalities at the same time (</a:t>
            </a:r>
            <a:r>
              <a:rPr lang="en-US" sz="1200" kern="1200" dirty="0" err="1" smtClean="0">
                <a:solidFill>
                  <a:schemeClr val="tx1"/>
                </a:solidFill>
                <a:effectLst/>
                <a:latin typeface="+mn-lt"/>
                <a:ea typeface="+mn-ea"/>
                <a:cs typeface="+mn-cs"/>
              </a:rPr>
              <a:t>Ballotpedia</a:t>
            </a:r>
            <a:r>
              <a:rPr lang="en-US" sz="1200" kern="1200" dirty="0" smtClean="0">
                <a:solidFill>
                  <a:schemeClr val="tx1"/>
                </a:solidFill>
                <a:effectLst/>
                <a:latin typeface="+mn-lt"/>
                <a:ea typeface="+mn-ea"/>
                <a:cs typeface="+mn-cs"/>
              </a:rPr>
              <a:t>, 2019). Also, opponents argued that the amendment would reduce the effectiveness of judges as a judge would be elected to a community where he or she did not reside. </a:t>
            </a:r>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4</a:t>
            </a:fld>
            <a:endParaRPr lang="en-US"/>
          </a:p>
        </p:txBody>
      </p:sp>
    </p:spTree>
    <p:extLst>
      <p:ext uri="{BB962C8B-B14F-4D97-AF65-F5344CB8AC3E}">
        <p14:creationId xmlns:p14="http://schemas.microsoft.com/office/powerpoint/2010/main" val="1589376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Even though the voters defeated the amendment, Texas House of Representatives, on the other hand, approved it early in April 2019. The party elections were as follows: House of Representatives’ election in April 16, 2019 was 63 (Democrats) and 77 (Republicans). In the Senate, 12 voted . As the vote outcome shows, the Senate unanimously passed</a:t>
            </a:r>
            <a:r>
              <a:rPr lang="en-US" sz="1200" kern="1200" baseline="0" dirty="0" smtClean="0">
                <a:solidFill>
                  <a:schemeClr val="tx1"/>
                </a:solidFill>
                <a:effectLst/>
                <a:latin typeface="+mn-lt"/>
                <a:ea typeface="+mn-ea"/>
                <a:cs typeface="+mn-cs"/>
              </a:rPr>
              <a:t> the amendment. </a:t>
            </a:r>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5</a:t>
            </a:fld>
            <a:endParaRPr lang="en-US"/>
          </a:p>
        </p:txBody>
      </p:sp>
    </p:spTree>
    <p:extLst>
      <p:ext uri="{BB962C8B-B14F-4D97-AF65-F5344CB8AC3E}">
        <p14:creationId xmlns:p14="http://schemas.microsoft.com/office/powerpoint/2010/main" val="294227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biases or challenges that confronted the amendment process include the already existing position where appointed judges can be appointed to serve in multiple positions in different municipalities at the same time. Under the existing state law, an elected municipal judge is not allowed to hold another judgeship position in another municipality, but an appointed judge can (KUT Staff, 2019). The idea may have been good as it could have enhanced access to justice to many smaller municipalities that do not have qualified judges or even attorneys qualified to preside as judges. </a:t>
            </a:r>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6</a:t>
            </a:fld>
            <a:endParaRPr lang="en-US"/>
          </a:p>
        </p:txBody>
      </p:sp>
    </p:spTree>
    <p:extLst>
      <p:ext uri="{BB962C8B-B14F-4D97-AF65-F5344CB8AC3E}">
        <p14:creationId xmlns:p14="http://schemas.microsoft.com/office/powerpoint/2010/main" val="2754999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challenge with the amendment</a:t>
            </a:r>
            <a:r>
              <a:rPr lang="en-US" sz="1200" kern="1200" baseline="0" dirty="0" smtClean="0">
                <a:solidFill>
                  <a:schemeClr val="tx1"/>
                </a:solidFill>
                <a:effectLst/>
                <a:latin typeface="+mn-lt"/>
                <a:ea typeface="+mn-ea"/>
                <a:cs typeface="+mn-cs"/>
              </a:rPr>
              <a:t> process, especially regarding the first proposition </a:t>
            </a:r>
            <a:r>
              <a:rPr lang="en-US" sz="1200" kern="1200" dirty="0" smtClean="0">
                <a:solidFill>
                  <a:schemeClr val="tx1"/>
                </a:solidFill>
                <a:effectLst/>
                <a:latin typeface="+mn-lt"/>
                <a:ea typeface="+mn-ea"/>
                <a:cs typeface="+mn-cs"/>
              </a:rPr>
              <a:t>was that there was already an existing legal framework that could help achieve the same goal within the excising state law. Opponents</a:t>
            </a:r>
            <a:r>
              <a:rPr lang="en-US" sz="1200" kern="1200" baseline="0" dirty="0" smtClean="0">
                <a:solidFill>
                  <a:schemeClr val="tx1"/>
                </a:solidFill>
                <a:effectLst/>
                <a:latin typeface="+mn-lt"/>
                <a:ea typeface="+mn-ea"/>
                <a:cs typeface="+mn-cs"/>
              </a:rPr>
              <a:t> thought that this would be making a law that already exist. Even though the House of Representative and Senate passed the amendment early in April, it was defeated in the November elections.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1FFD3F-25B4-457D-8696-E7BCA0C92EB6}" type="slidenum">
              <a:rPr lang="en-US" smtClean="0"/>
              <a:t>7</a:t>
            </a:fld>
            <a:endParaRPr lang="en-US"/>
          </a:p>
        </p:txBody>
      </p:sp>
    </p:spTree>
    <p:extLst>
      <p:ext uri="{BB962C8B-B14F-4D97-AF65-F5344CB8AC3E}">
        <p14:creationId xmlns:p14="http://schemas.microsoft.com/office/powerpoint/2010/main" val="2896004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203972CD-535F-4C52-9B03-8BE32F8279FC}" type="datetimeFigureOut">
              <a:rPr lang="en-US" smtClean="0"/>
              <a:t>11/25/2020</a:t>
            </a:fld>
            <a:endParaRPr lang="en-US"/>
          </a:p>
        </p:txBody>
      </p:sp>
      <p:sp>
        <p:nvSpPr>
          <p:cNvPr id="16" name="Slide Number Placeholder 15"/>
          <p:cNvSpPr>
            <a:spLocks noGrp="1"/>
          </p:cNvSpPr>
          <p:nvPr>
            <p:ph type="sldNum" sz="quarter" idx="11"/>
          </p:nvPr>
        </p:nvSpPr>
        <p:spPr/>
        <p:txBody>
          <a:bodyPr/>
          <a:lstStyle/>
          <a:p>
            <a:fld id="{C9F68C25-8F71-448B-A7AD-E78048D4E8D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203972CD-535F-4C52-9B03-8BE32F8279FC}" type="datetimeFigureOut">
              <a:rPr lang="en-US" smtClean="0"/>
              <a:t>11/25/2020</a:t>
            </a:fld>
            <a:endParaRPr lang="en-US"/>
          </a:p>
        </p:txBody>
      </p:sp>
      <p:sp>
        <p:nvSpPr>
          <p:cNvPr id="15" name="Slide Number Placeholder 14"/>
          <p:cNvSpPr>
            <a:spLocks noGrp="1"/>
          </p:cNvSpPr>
          <p:nvPr>
            <p:ph type="sldNum" sz="quarter" idx="15"/>
          </p:nvPr>
        </p:nvSpPr>
        <p:spPr/>
        <p:txBody>
          <a:bodyPr/>
          <a:lstStyle>
            <a:lvl1pPr algn="ctr">
              <a:defRPr/>
            </a:lvl1pPr>
          </a:lstStyle>
          <a:p>
            <a:fld id="{C9F68C25-8F71-448B-A7AD-E78048D4E8D7}" type="slidenum">
              <a:rPr lang="en-US" smtClean="0"/>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03972CD-535F-4C52-9B03-8BE32F8279FC}"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68C25-8F71-448B-A7AD-E78048D4E8D7}" type="slidenum">
              <a:rPr lang="en-US" smtClean="0"/>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03972CD-535F-4C52-9B03-8BE32F8279FC}" type="datetimeFigureOut">
              <a:rPr lang="en-US" smtClean="0"/>
              <a:t>11/25/2020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F68C25-8F71-448B-A7AD-E78048D4E8D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C9F68C25-8F71-448B-A7AD-E78048D4E8D7}" type="slidenum">
              <a:rPr lang="en-US" smtClean="0"/>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203972CD-535F-4C52-9B03-8BE32F8279FC}" type="datetimeFigureOut">
              <a:rPr lang="en-US" smtClean="0"/>
              <a:t>11/25/2020</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03972CD-535F-4C52-9B03-8BE32F8279FC}" type="datetimeFigureOut">
              <a:rPr lang="en-US" smtClean="0"/>
              <a:t>11/25/2020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F68C25-8F71-448B-A7AD-E78048D4E8D7}" type="slidenum">
              <a:rPr lang="en-US" smtClean="0"/>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3972CD-535F-4C52-9B03-8BE32F8279FC}" type="datetimeFigureOut">
              <a:rPr lang="en-US" smtClean="0"/>
              <a:t>11/25/2020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F68C25-8F71-448B-A7AD-E78048D4E8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203972CD-535F-4C52-9B03-8BE32F8279FC}" type="datetimeFigureOut">
              <a:rPr lang="en-US" smtClean="0"/>
              <a:t>11/25/2020</a:t>
            </a:fld>
            <a:endParaRPr lang="en-US"/>
          </a:p>
        </p:txBody>
      </p:sp>
      <p:sp>
        <p:nvSpPr>
          <p:cNvPr id="9" name="Slide Number Placeholder 8"/>
          <p:cNvSpPr>
            <a:spLocks noGrp="1"/>
          </p:cNvSpPr>
          <p:nvPr>
            <p:ph type="sldNum" sz="quarter" idx="15"/>
          </p:nvPr>
        </p:nvSpPr>
        <p:spPr/>
        <p:txBody>
          <a:bodyPr/>
          <a:lstStyle/>
          <a:p>
            <a:fld id="{C9F68C25-8F71-448B-A7AD-E78048D4E8D7}" type="slidenum">
              <a:rPr lang="en-US" smtClean="0"/>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203972CD-535F-4C52-9B03-8BE32F8279FC}" type="datetimeFigureOut">
              <a:rPr lang="en-US" smtClean="0"/>
              <a:t>11/25/2020</a:t>
            </a:fld>
            <a:endParaRPr lang="en-US"/>
          </a:p>
        </p:txBody>
      </p:sp>
      <p:sp>
        <p:nvSpPr>
          <p:cNvPr id="9" name="Slide Number Placeholder 8"/>
          <p:cNvSpPr>
            <a:spLocks noGrp="1"/>
          </p:cNvSpPr>
          <p:nvPr>
            <p:ph type="sldNum" sz="quarter" idx="11"/>
          </p:nvPr>
        </p:nvSpPr>
        <p:spPr/>
        <p:txBody>
          <a:bodyPr/>
          <a:lstStyle/>
          <a:p>
            <a:fld id="{C9F68C25-8F71-448B-A7AD-E78048D4E8D7}"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3972CD-535F-4C52-9B03-8BE32F8279FC}"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68C25-8F71-448B-A7AD-E78048D4E8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3972CD-535F-4C52-9B03-8BE32F8279FC}" type="datetimeFigureOut">
              <a:rPr lang="en-US" smtClean="0"/>
              <a:t>11/25/2020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68C25-8F71-448B-A7AD-E78048D4E8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203972CD-535F-4C52-9B03-8BE32F8279FC}" type="datetimeFigureOut">
              <a:rPr lang="en-US" smtClean="0"/>
              <a:t>11/25/2020</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9F68C25-8F71-448B-A7AD-E78048D4E8D7}" type="slidenum">
              <a:rPr lang="en-US" smtClean="0"/>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Student’s Name </a:t>
            </a:r>
          </a:p>
          <a:p>
            <a:r>
              <a:rPr lang="en-US" dirty="0" smtClean="0"/>
              <a:t>Institution </a:t>
            </a:r>
            <a:endParaRPr lang="en-US" dirty="0"/>
          </a:p>
        </p:txBody>
      </p:sp>
      <p:sp>
        <p:nvSpPr>
          <p:cNvPr id="2" name="Title 1"/>
          <p:cNvSpPr>
            <a:spLocks noGrp="1"/>
          </p:cNvSpPr>
          <p:nvPr>
            <p:ph type="ctrTitle"/>
          </p:nvPr>
        </p:nvSpPr>
        <p:spPr>
          <a:xfrm>
            <a:off x="457200" y="304800"/>
            <a:ext cx="8305800" cy="1981200"/>
          </a:xfrm>
        </p:spPr>
        <p:txBody>
          <a:bodyPr/>
          <a:lstStyle/>
          <a:p>
            <a:r>
              <a:rPr lang="en-US" dirty="0" smtClean="0">
                <a:solidFill>
                  <a:srgbClr val="FF0000"/>
                </a:solidFill>
              </a:rPr>
              <a:t>Amending the Texas Constitution</a:t>
            </a:r>
            <a:endParaRPr lang="en-US"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362200"/>
            <a:ext cx="7543800" cy="1219200"/>
          </a:xfrm>
          <a:prstGeom prst="rect">
            <a:avLst/>
          </a:prstGeom>
        </p:spPr>
      </p:pic>
    </p:spTree>
    <p:extLst>
      <p:ext uri="{BB962C8B-B14F-4D97-AF65-F5344CB8AC3E}">
        <p14:creationId xmlns:p14="http://schemas.microsoft.com/office/powerpoint/2010/main" val="288499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Elections undertaken in November 2019</a:t>
            </a:r>
          </a:p>
          <a:p>
            <a:r>
              <a:rPr lang="en-US" dirty="0" smtClean="0"/>
              <a:t>Proposal included: Proposition 1</a:t>
            </a:r>
          </a:p>
          <a:p>
            <a:r>
              <a:rPr lang="en-US" i="1" dirty="0"/>
              <a:t>Proposition no. 1</a:t>
            </a:r>
            <a:r>
              <a:rPr lang="en-US" dirty="0"/>
              <a:t> (HJR 72)[564520761, R]. </a:t>
            </a:r>
            <a:endParaRPr lang="en-US" dirty="0" smtClean="0"/>
          </a:p>
          <a:p>
            <a:r>
              <a:rPr lang="en-US" dirty="0" smtClean="0"/>
              <a:t>It proposed that an elected municipal judge can hold more than one office at the same time (NBC, 2019)</a:t>
            </a:r>
          </a:p>
          <a:p>
            <a:r>
              <a:rPr lang="en-US" dirty="0" smtClean="0"/>
              <a:t>The current law do not allow elected judges to hold more than one position </a:t>
            </a:r>
          </a:p>
          <a:p>
            <a:r>
              <a:rPr lang="en-US" dirty="0" smtClean="0"/>
              <a:t>Texan electorates went to the ballot November 2019</a:t>
            </a:r>
          </a:p>
          <a:p>
            <a:r>
              <a:rPr lang="en-US" dirty="0" smtClean="0"/>
              <a:t>They were to either pass the amendment (Yes) or reject it (No)</a:t>
            </a:r>
          </a:p>
          <a:p>
            <a:endParaRPr lang="en-US" dirty="0"/>
          </a:p>
        </p:txBody>
      </p:sp>
      <p:sp>
        <p:nvSpPr>
          <p:cNvPr id="3" name="Title 2"/>
          <p:cNvSpPr>
            <a:spLocks noGrp="1"/>
          </p:cNvSpPr>
          <p:nvPr>
            <p:ph type="title"/>
          </p:nvPr>
        </p:nvSpPr>
        <p:spPr/>
        <p:txBody>
          <a:bodyPr/>
          <a:lstStyle/>
          <a:p>
            <a:r>
              <a:rPr lang="en-US" dirty="0" smtClean="0">
                <a:solidFill>
                  <a:srgbClr val="FF0000"/>
                </a:solidFill>
              </a:rPr>
              <a:t>Municipal Judges: Proposition 1</a:t>
            </a:r>
            <a:endParaRPr lang="en-US" dirty="0">
              <a:solidFill>
                <a:srgbClr val="FF0000"/>
              </a:solidFill>
            </a:endParaRPr>
          </a:p>
        </p:txBody>
      </p:sp>
    </p:spTree>
    <p:extLst>
      <p:ext uri="{BB962C8B-B14F-4D97-AF65-F5344CB8AC3E}">
        <p14:creationId xmlns:p14="http://schemas.microsoft.com/office/powerpoint/2010/main" val="288778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People voted in November 2019 for the 10 amendments proposed </a:t>
            </a:r>
          </a:p>
          <a:p>
            <a:r>
              <a:rPr lang="en-US" dirty="0" smtClean="0"/>
              <a:t>Out of the 10, 9 were passed while one rejected </a:t>
            </a:r>
          </a:p>
          <a:p>
            <a:r>
              <a:rPr lang="en-US" dirty="0" smtClean="0"/>
              <a:t>The rejected one was Proposition 1</a:t>
            </a:r>
          </a:p>
          <a:p>
            <a:r>
              <a:rPr lang="en-US" dirty="0" smtClean="0"/>
              <a:t>The election results were as follows </a:t>
            </a:r>
          </a:p>
          <a:p>
            <a:r>
              <a:rPr lang="en-US" dirty="0" smtClean="0"/>
              <a:t>“Yes” votes = 685, 827 (</a:t>
            </a:r>
            <a:r>
              <a:rPr lang="en-US" dirty="0" err="1" smtClean="0"/>
              <a:t>Ballotpedia</a:t>
            </a:r>
            <a:r>
              <a:rPr lang="en-US" dirty="0" smtClean="0"/>
              <a:t>, 2019)</a:t>
            </a:r>
          </a:p>
          <a:p>
            <a:r>
              <a:rPr lang="en-US" dirty="0" smtClean="0"/>
              <a:t>“No” votes = 1, 298, 866 (</a:t>
            </a:r>
            <a:r>
              <a:rPr lang="en-US" dirty="0" err="1" smtClean="0"/>
              <a:t>Ballotpedia</a:t>
            </a:r>
            <a:r>
              <a:rPr lang="en-US" dirty="0" smtClean="0"/>
              <a:t>, 2019)</a:t>
            </a:r>
          </a:p>
          <a:p>
            <a:r>
              <a:rPr lang="en-US" dirty="0" smtClean="0"/>
              <a:t>The amendment was rejected by voters with 65.44% of the votes against the approval of 34.56% (</a:t>
            </a:r>
            <a:r>
              <a:rPr lang="en-US" dirty="0" err="1" smtClean="0"/>
              <a:t>Ballotpedia</a:t>
            </a:r>
            <a:r>
              <a:rPr lang="en-US" dirty="0" smtClean="0"/>
              <a:t>, 2019)</a:t>
            </a:r>
            <a:endParaRPr lang="en-US" dirty="0"/>
          </a:p>
        </p:txBody>
      </p:sp>
      <p:sp>
        <p:nvSpPr>
          <p:cNvPr id="3" name="Title 2"/>
          <p:cNvSpPr>
            <a:spLocks noGrp="1"/>
          </p:cNvSpPr>
          <p:nvPr>
            <p:ph type="title"/>
          </p:nvPr>
        </p:nvSpPr>
        <p:spPr/>
        <p:txBody>
          <a:bodyPr/>
          <a:lstStyle/>
          <a:p>
            <a:r>
              <a:rPr lang="en-US" dirty="0" smtClean="0">
                <a:solidFill>
                  <a:srgbClr val="FF0000"/>
                </a:solidFill>
              </a:rPr>
              <a:t>State Election Results </a:t>
            </a:r>
            <a:endParaRPr lang="en-US" dirty="0">
              <a:solidFill>
                <a:srgbClr val="FF0000"/>
              </a:solidFill>
            </a:endParaRPr>
          </a:p>
        </p:txBody>
      </p:sp>
    </p:spTree>
    <p:extLst>
      <p:ext uri="{BB962C8B-B14F-4D97-AF65-F5344CB8AC3E}">
        <p14:creationId xmlns:p14="http://schemas.microsoft.com/office/powerpoint/2010/main" val="40626404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Pros include: </a:t>
            </a:r>
          </a:p>
          <a:p>
            <a:r>
              <a:rPr lang="en-US" dirty="0" smtClean="0"/>
              <a:t>1. It would have allowed elected judges to hold more than one office at the same time </a:t>
            </a:r>
          </a:p>
          <a:p>
            <a:r>
              <a:rPr lang="en-US" dirty="0" smtClean="0"/>
              <a:t>2. Also, it would have enhanced access of justice to smaller municipalities without adequate or qualified judges </a:t>
            </a:r>
          </a:p>
          <a:p>
            <a:r>
              <a:rPr lang="en-US" dirty="0" smtClean="0"/>
              <a:t>Cons, on the other hand, include:</a:t>
            </a:r>
          </a:p>
          <a:p>
            <a:r>
              <a:rPr lang="en-US" dirty="0" smtClean="0"/>
              <a:t>1. The amendment was unnecessary </a:t>
            </a:r>
          </a:p>
          <a:p>
            <a:r>
              <a:rPr lang="en-US" dirty="0" smtClean="0"/>
              <a:t>2. It could reduce potential of accessing justice </a:t>
            </a:r>
          </a:p>
          <a:p>
            <a:r>
              <a:rPr lang="en-US" dirty="0" smtClean="0"/>
              <a:t>Especially in the municipalities with non-resident judge</a:t>
            </a:r>
            <a:endParaRPr lang="en-US" dirty="0"/>
          </a:p>
        </p:txBody>
      </p:sp>
      <p:sp>
        <p:nvSpPr>
          <p:cNvPr id="3" name="Title 2"/>
          <p:cNvSpPr>
            <a:spLocks noGrp="1"/>
          </p:cNvSpPr>
          <p:nvPr>
            <p:ph type="title"/>
          </p:nvPr>
        </p:nvSpPr>
        <p:spPr/>
        <p:txBody>
          <a:bodyPr/>
          <a:lstStyle/>
          <a:p>
            <a:r>
              <a:rPr lang="en-US" dirty="0" smtClean="0">
                <a:solidFill>
                  <a:srgbClr val="FF0000"/>
                </a:solidFill>
              </a:rPr>
              <a:t>Pros and Cons </a:t>
            </a:r>
            <a:endParaRPr lang="en-US" dirty="0">
              <a:solidFill>
                <a:srgbClr val="FF0000"/>
              </a:solidFill>
            </a:endParaRPr>
          </a:p>
        </p:txBody>
      </p:sp>
    </p:spTree>
    <p:extLst>
      <p:ext uri="{BB962C8B-B14F-4D97-AF65-F5344CB8AC3E}">
        <p14:creationId xmlns:p14="http://schemas.microsoft.com/office/powerpoint/2010/main" val="1944388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House of Representatives and Senate held elections in early April 2019</a:t>
            </a:r>
          </a:p>
          <a:p>
            <a:r>
              <a:rPr lang="en-US" dirty="0" smtClean="0"/>
              <a:t>The party elections approved the amendment </a:t>
            </a:r>
          </a:p>
          <a:p>
            <a:r>
              <a:rPr lang="en-US" dirty="0" smtClean="0"/>
              <a:t>The party elections results were as follows </a:t>
            </a:r>
          </a:p>
          <a:p>
            <a:r>
              <a:rPr lang="en-US" dirty="0" smtClean="0"/>
              <a:t>1. House of Representatives </a:t>
            </a:r>
          </a:p>
          <a:p>
            <a:r>
              <a:rPr lang="en-US" dirty="0" smtClean="0"/>
              <a:t>Democrats voted “Yes” = 63</a:t>
            </a:r>
          </a:p>
          <a:p>
            <a:r>
              <a:rPr lang="en-US" dirty="0" smtClean="0"/>
              <a:t>Republicans voted “Yes” = 77 </a:t>
            </a:r>
          </a:p>
          <a:p>
            <a:r>
              <a:rPr lang="en-US" dirty="0" smtClean="0"/>
              <a:t>There were no “against” votes</a:t>
            </a:r>
          </a:p>
          <a:p>
            <a:r>
              <a:rPr lang="en-US" dirty="0" smtClean="0"/>
              <a:t>2. The Senate </a:t>
            </a:r>
          </a:p>
          <a:p>
            <a:r>
              <a:rPr lang="en-US" dirty="0" smtClean="0"/>
              <a:t>Democrats voted “Yes” = 12</a:t>
            </a:r>
          </a:p>
          <a:p>
            <a:r>
              <a:rPr lang="en-US" dirty="0" smtClean="0"/>
              <a:t>Republicans voted “Yes” = 19 (</a:t>
            </a:r>
            <a:r>
              <a:rPr lang="en-US" dirty="0" err="1" smtClean="0"/>
              <a:t>Ballotpedia</a:t>
            </a:r>
            <a:r>
              <a:rPr lang="en-US" dirty="0" smtClean="0"/>
              <a:t>, 2019)</a:t>
            </a:r>
            <a:endParaRPr lang="en-US" dirty="0"/>
          </a:p>
        </p:txBody>
      </p:sp>
      <p:sp>
        <p:nvSpPr>
          <p:cNvPr id="3" name="Title 2"/>
          <p:cNvSpPr>
            <a:spLocks noGrp="1"/>
          </p:cNvSpPr>
          <p:nvPr>
            <p:ph type="title"/>
          </p:nvPr>
        </p:nvSpPr>
        <p:spPr/>
        <p:txBody>
          <a:bodyPr/>
          <a:lstStyle/>
          <a:p>
            <a:r>
              <a:rPr lang="en-US" dirty="0" smtClean="0">
                <a:solidFill>
                  <a:srgbClr val="FF0000"/>
                </a:solidFill>
              </a:rPr>
              <a:t>Party Election Results </a:t>
            </a:r>
            <a:endParaRPr lang="en-US" dirty="0">
              <a:solidFill>
                <a:srgbClr val="FF000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2667000"/>
            <a:ext cx="2695575" cy="2819400"/>
          </a:xfrm>
          <a:prstGeom prst="rect">
            <a:avLst/>
          </a:prstGeom>
        </p:spPr>
      </p:pic>
    </p:spTree>
    <p:extLst>
      <p:ext uri="{BB962C8B-B14F-4D97-AF65-F5344CB8AC3E}">
        <p14:creationId xmlns:p14="http://schemas.microsoft.com/office/powerpoint/2010/main" val="961104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main bias was about the already existing legal framework in the constitution </a:t>
            </a:r>
          </a:p>
          <a:p>
            <a:r>
              <a:rPr lang="en-US" dirty="0" smtClean="0"/>
              <a:t>Most opponents like League of Women voters of Texas cited</a:t>
            </a:r>
          </a:p>
          <a:p>
            <a:r>
              <a:rPr lang="en-US" dirty="0" smtClean="0"/>
              <a:t>That, the law already existed that allowed a municipal judge to serve in multiple municipalities </a:t>
            </a:r>
          </a:p>
          <a:p>
            <a:r>
              <a:rPr lang="en-US" dirty="0" smtClean="0"/>
              <a:t>As such, this amendment was unnecessary </a:t>
            </a:r>
          </a:p>
          <a:p>
            <a:r>
              <a:rPr lang="en-US" dirty="0" smtClean="0"/>
              <a:t>The existing law prohibits an elected judge, but allows an appointed municipal judge to serve in different municipalities at the same time</a:t>
            </a:r>
            <a:endParaRPr lang="en-US" dirty="0"/>
          </a:p>
        </p:txBody>
      </p:sp>
      <p:sp>
        <p:nvSpPr>
          <p:cNvPr id="3" name="Title 2"/>
          <p:cNvSpPr>
            <a:spLocks noGrp="1"/>
          </p:cNvSpPr>
          <p:nvPr>
            <p:ph type="title"/>
          </p:nvPr>
        </p:nvSpPr>
        <p:spPr/>
        <p:txBody>
          <a:bodyPr>
            <a:normAutofit fontScale="90000"/>
          </a:bodyPr>
          <a:lstStyle/>
          <a:p>
            <a:r>
              <a:rPr lang="en-US" dirty="0" smtClean="0">
                <a:solidFill>
                  <a:srgbClr val="FF0000"/>
                </a:solidFill>
              </a:rPr>
              <a:t>Biases and Challenges to Amendment Process </a:t>
            </a:r>
            <a:endParaRPr lang="en-US" dirty="0">
              <a:solidFill>
                <a:srgbClr val="FF0000"/>
              </a:solidFill>
            </a:endParaRPr>
          </a:p>
        </p:txBody>
      </p:sp>
    </p:spTree>
    <p:extLst>
      <p:ext uri="{BB962C8B-B14F-4D97-AF65-F5344CB8AC3E}">
        <p14:creationId xmlns:p14="http://schemas.microsoft.com/office/powerpoint/2010/main" val="304780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idea behind the amendment </a:t>
            </a:r>
            <a:r>
              <a:rPr lang="en-US" i="1" dirty="0" smtClean="0"/>
              <a:t>Proposition 1</a:t>
            </a:r>
            <a:r>
              <a:rPr lang="en-US" dirty="0" smtClean="0"/>
              <a:t> was good </a:t>
            </a:r>
          </a:p>
          <a:p>
            <a:r>
              <a:rPr lang="en-US" dirty="0" smtClean="0"/>
              <a:t>But, it was defeated in the November elections in 2019</a:t>
            </a:r>
          </a:p>
          <a:p>
            <a:r>
              <a:rPr lang="en-US" dirty="0" smtClean="0"/>
              <a:t>The pros and cons identified here could explain the voting </a:t>
            </a:r>
          </a:p>
          <a:p>
            <a:r>
              <a:rPr lang="en-US" dirty="0" smtClean="0"/>
              <a:t>The winning vote “No” was based on the cons, which sought to separate the ambiguousness and redundancy in the law</a:t>
            </a:r>
          </a:p>
          <a:p>
            <a:r>
              <a:rPr lang="en-US" dirty="0" smtClean="0"/>
              <a:t>There was an already existing framework that could be used to realize the same objectives</a:t>
            </a:r>
            <a:endParaRPr lang="en-US" dirty="0"/>
          </a:p>
        </p:txBody>
      </p:sp>
      <p:sp>
        <p:nvSpPr>
          <p:cNvPr id="3" name="Title 2"/>
          <p:cNvSpPr>
            <a:spLocks noGrp="1"/>
          </p:cNvSpPr>
          <p:nvPr>
            <p:ph type="title"/>
          </p:nvPr>
        </p:nvSpPr>
        <p:spPr/>
        <p:txBody>
          <a:bodyPr/>
          <a:lstStyle/>
          <a:p>
            <a:r>
              <a:rPr lang="en-US" dirty="0" smtClean="0">
                <a:solidFill>
                  <a:srgbClr val="FF0000"/>
                </a:solidFill>
              </a:rPr>
              <a:t>Conclusion </a:t>
            </a:r>
            <a:endParaRPr lang="en-US" dirty="0">
              <a:solidFill>
                <a:srgbClr val="FF0000"/>
              </a:solidFill>
            </a:endParaRPr>
          </a:p>
        </p:txBody>
      </p:sp>
    </p:spTree>
    <p:extLst>
      <p:ext uri="{BB962C8B-B14F-4D97-AF65-F5344CB8AC3E}">
        <p14:creationId xmlns:p14="http://schemas.microsoft.com/office/powerpoint/2010/main" val="2325979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a:t>Ballotpedia</a:t>
            </a:r>
            <a:r>
              <a:rPr lang="en-US" dirty="0"/>
              <a:t>. (2019). </a:t>
            </a:r>
            <a:r>
              <a:rPr lang="en-US" i="1" dirty="0"/>
              <a:t>Texas Proposition 1, allowed to serve as multiple municipal judges amendment (2019)</a:t>
            </a:r>
            <a:r>
              <a:rPr lang="en-US" dirty="0"/>
              <a:t>. </a:t>
            </a:r>
            <a:r>
              <a:rPr lang="en-US" dirty="0" err="1"/>
              <a:t>Ballotpedia</a:t>
            </a:r>
            <a:r>
              <a:rPr lang="en-US" dirty="0"/>
              <a:t> (Online). https://ballotpedia.org/Texas_Proposition_1,_Allowed_to_Serve_as_Multiple_Municipal_Judges_Amendment_(2019)</a:t>
            </a:r>
          </a:p>
          <a:p>
            <a:r>
              <a:rPr lang="en-US" dirty="0" smtClean="0"/>
              <a:t>NBC</a:t>
            </a:r>
            <a:r>
              <a:rPr lang="en-US" dirty="0"/>
              <a:t>. (2019, November 6). </a:t>
            </a:r>
            <a:r>
              <a:rPr lang="en-US" i="1" dirty="0"/>
              <a:t>Election Day: Texas voters approve 9 of 10 Amendments on Election Day</a:t>
            </a:r>
            <a:r>
              <a:rPr lang="en-US" dirty="0"/>
              <a:t>. NBC News (Online). https://www.nbcdfw.com/news/local/election-day-voters-to-consider-10-amendments-to-state-constitution/2103746/</a:t>
            </a:r>
          </a:p>
          <a:p>
            <a:endParaRPr lang="en-US" dirty="0"/>
          </a:p>
        </p:txBody>
      </p:sp>
      <p:sp>
        <p:nvSpPr>
          <p:cNvPr id="3" name="Title 2"/>
          <p:cNvSpPr>
            <a:spLocks noGrp="1"/>
          </p:cNvSpPr>
          <p:nvPr>
            <p:ph type="title"/>
          </p:nvPr>
        </p:nvSpPr>
        <p:spPr/>
        <p:txBody>
          <a:bodyPr/>
          <a:lstStyle/>
          <a:p>
            <a:r>
              <a:rPr lang="en-US" dirty="0" smtClean="0">
                <a:solidFill>
                  <a:srgbClr val="FF0000"/>
                </a:solidFill>
              </a:rPr>
              <a:t>References </a:t>
            </a:r>
            <a:endParaRPr lang="en-US" dirty="0">
              <a:solidFill>
                <a:srgbClr val="FF0000"/>
              </a:solidFill>
            </a:endParaRPr>
          </a:p>
        </p:txBody>
      </p:sp>
    </p:spTree>
    <p:extLst>
      <p:ext uri="{BB962C8B-B14F-4D97-AF65-F5344CB8AC3E}">
        <p14:creationId xmlns:p14="http://schemas.microsoft.com/office/powerpoint/2010/main" val="377149470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60</TotalTime>
  <Words>1155</Words>
  <Application>Microsoft Office PowerPoint</Application>
  <PresentationFormat>On-screen Show (4:3)</PresentationFormat>
  <Paragraphs>66</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Paper</vt:lpstr>
      <vt:lpstr>Amending the Texas Constitution</vt:lpstr>
      <vt:lpstr>Municipal Judges: Proposition 1</vt:lpstr>
      <vt:lpstr>State Election Results </vt:lpstr>
      <vt:lpstr>Pros and Cons </vt:lpstr>
      <vt:lpstr>Party Election Results </vt:lpstr>
      <vt:lpstr>Biases and Challenges to Amendment Process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VINNY</cp:lastModifiedBy>
  <cp:revision>4</cp:revision>
  <dcterms:created xsi:type="dcterms:W3CDTF">2020-11-25T07:25:26Z</dcterms:created>
  <dcterms:modified xsi:type="dcterms:W3CDTF">2020-11-25T11:20:14Z</dcterms:modified>
</cp:coreProperties>
</file>